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2" r:id="rId2"/>
    <p:sldId id="256" r:id="rId3"/>
    <p:sldId id="257" r:id="rId4"/>
    <p:sldId id="260" r:id="rId5"/>
    <p:sldId id="265" r:id="rId6"/>
    <p:sldId id="268" r:id="rId7"/>
    <p:sldId id="271" r:id="rId8"/>
    <p:sldId id="266" r:id="rId9"/>
    <p:sldId id="270" r:id="rId10"/>
    <p:sldId id="267" r:id="rId11"/>
    <p:sldId id="269" r:id="rId12"/>
    <p:sldId id="274" r:id="rId13"/>
    <p:sldId id="258" r:id="rId14"/>
    <p:sldId id="261" r:id="rId15"/>
    <p:sldId id="272" r:id="rId16"/>
    <p:sldId id="259" r:id="rId17"/>
    <p:sldId id="263" r:id="rId18"/>
    <p:sldId id="275" r:id="rId19"/>
    <p:sldId id="276"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a:srgbClr val="112742"/>
    <a:srgbClr val="173354"/>
    <a:srgbClr val="2046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5069" autoAdjust="0"/>
  </p:normalViewPr>
  <p:slideViewPr>
    <p:cSldViewPr snapToGrid="0" snapToObjects="1">
      <p:cViewPr>
        <p:scale>
          <a:sx n="76" d="100"/>
          <a:sy n="76" d="100"/>
        </p:scale>
        <p:origin x="-346"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8DFF8-953A-564E-90CB-DA0B5CFF2ED3}" type="datetimeFigureOut">
              <a:rPr lang="en-US" smtClean="0"/>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26820-6751-5346-A5C3-5FEB864BA38F}" type="slidenum">
              <a:rPr lang="en-US" smtClean="0"/>
              <a:t>‹#›</a:t>
            </a:fld>
            <a:endParaRPr lang="en-US"/>
          </a:p>
        </p:txBody>
      </p:sp>
    </p:spTree>
    <p:extLst>
      <p:ext uri="{BB962C8B-B14F-4D97-AF65-F5344CB8AC3E}">
        <p14:creationId xmlns:p14="http://schemas.microsoft.com/office/powerpoint/2010/main" val="3103387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“Acadia Boys</a:t>
            </a:r>
            <a:r>
              <a:rPr lang="en-US" baseline="0" dirty="0" smtClean="0"/>
              <a:t> in Khaki” – a common feature in the Athenaeum</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2</a:t>
            </a:fld>
            <a:endParaRPr lang="en-US"/>
          </a:p>
        </p:txBody>
      </p:sp>
    </p:spTree>
    <p:extLst>
      <p:ext uri="{BB962C8B-B14F-4D97-AF65-F5344CB8AC3E}">
        <p14:creationId xmlns:p14="http://schemas.microsoft.com/office/powerpoint/2010/main" val="30018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March 1915: This article reports on</a:t>
            </a:r>
            <a:r>
              <a:rPr lang="en-US" baseline="0" dirty="0" smtClean="0"/>
              <a:t> a Farewell Reception held for students who had volunteered to fight overseas. Though saddened by “the loss of these boys,” the Athenaeum staff concludes that it is for a just cause. In times of war, academics become secondary to serving the Empire. The newspaper staff could not be more proud of its peers: “We know that they will show the same noble spirit upon the battle field, that they have manifested among us.”</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11</a:t>
            </a:fld>
            <a:endParaRPr lang="en-US"/>
          </a:p>
        </p:txBody>
      </p:sp>
    </p:spTree>
    <p:extLst>
      <p:ext uri="{BB962C8B-B14F-4D97-AF65-F5344CB8AC3E}">
        <p14:creationId xmlns:p14="http://schemas.microsoft.com/office/powerpoint/2010/main" val="294014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March 1915: The Athenaeum demonstrates</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Acadia students</a:t>
            </a:r>
            <a:r>
              <a:rPr lang="en-US" sz="1200" kern="1200" baseline="0" dirty="0" smtClean="0">
                <a:solidFill>
                  <a:schemeClr val="tx1"/>
                </a:solidFill>
                <a:effectLst/>
                <a:latin typeface="+mn-lt"/>
                <a:ea typeface="+mn-ea"/>
                <a:cs typeface="+mn-cs"/>
              </a:rPr>
              <a:t> had a profound sense of respect for President George Barton </a:t>
            </a:r>
            <a:r>
              <a:rPr lang="en-US" sz="1200" kern="1200" baseline="0" dirty="0" err="1" smtClean="0">
                <a:solidFill>
                  <a:schemeClr val="tx1"/>
                </a:solidFill>
                <a:effectLst/>
                <a:latin typeface="+mn-lt"/>
                <a:ea typeface="+mn-ea"/>
                <a:cs typeface="+mn-cs"/>
              </a:rPr>
              <a:t>Cutten</a:t>
            </a:r>
            <a:r>
              <a:rPr lang="en-US" sz="1200" kern="1200" baseline="0" dirty="0" smtClean="0">
                <a:solidFill>
                  <a:schemeClr val="tx1"/>
                </a:solidFill>
                <a:effectLst/>
                <a:latin typeface="+mn-lt"/>
                <a:ea typeface="+mn-ea"/>
                <a:cs typeface="+mn-cs"/>
              </a:rPr>
              <a:t>. Students </a:t>
            </a:r>
            <a:r>
              <a:rPr lang="en-US" sz="1200" kern="1200" dirty="0" smtClean="0">
                <a:solidFill>
                  <a:schemeClr val="tx1"/>
                </a:solidFill>
                <a:effectLst/>
                <a:latin typeface="+mn-lt"/>
                <a:ea typeface="+mn-ea"/>
                <a:cs typeface="+mn-cs"/>
              </a:rPr>
              <a:t>used the newspaper to discuss </a:t>
            </a:r>
            <a:r>
              <a:rPr lang="en-US" sz="1200" kern="1200" dirty="0" err="1" smtClean="0">
                <a:solidFill>
                  <a:schemeClr val="tx1"/>
                </a:solidFill>
                <a:effectLst/>
                <a:latin typeface="+mn-lt"/>
                <a:ea typeface="+mn-ea"/>
                <a:cs typeface="+mn-cs"/>
              </a:rPr>
              <a:t>Cutten’s</a:t>
            </a:r>
            <a:r>
              <a:rPr lang="en-US" sz="1200" kern="1200" dirty="0" smtClean="0">
                <a:solidFill>
                  <a:schemeClr val="tx1"/>
                </a:solidFill>
                <a:effectLst/>
                <a:latin typeface="+mn-lt"/>
                <a:ea typeface="+mn-ea"/>
                <a:cs typeface="+mn-cs"/>
              </a:rPr>
              <a:t> initiatives to garner support for the war.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 June 1916 issue of the Athenaeum, the president is dubbed “Fighting George </a:t>
            </a:r>
            <a:r>
              <a:rPr lang="en-US" sz="1200" kern="1200" dirty="0" err="1" smtClean="0">
                <a:solidFill>
                  <a:schemeClr val="tx1"/>
                </a:solidFill>
                <a:effectLst/>
                <a:latin typeface="+mn-lt"/>
                <a:ea typeface="+mn-ea"/>
                <a:cs typeface="+mn-cs"/>
              </a:rPr>
              <a:t>Cutten</a:t>
            </a:r>
            <a:r>
              <a:rPr lang="en-US" sz="1200" kern="1200" dirty="0" smtClean="0">
                <a:solidFill>
                  <a:schemeClr val="tx1"/>
                </a:solidFill>
                <a:effectLst/>
                <a:latin typeface="+mn-lt"/>
                <a:ea typeface="+mn-ea"/>
                <a:cs typeface="+mn-cs"/>
              </a:rPr>
              <a:t>” in homage to his recruitment efforts. A picture of him in his military</a:t>
            </a:r>
            <a:r>
              <a:rPr lang="en-US" sz="1200" kern="1200" baseline="0" dirty="0" smtClean="0">
                <a:solidFill>
                  <a:schemeClr val="tx1"/>
                </a:solidFill>
                <a:effectLst/>
                <a:latin typeface="+mn-lt"/>
                <a:ea typeface="+mn-ea"/>
                <a:cs typeface="+mn-cs"/>
              </a:rPr>
              <a:t> uniform is included.</a:t>
            </a:r>
            <a:r>
              <a:rPr lang="en-US" sz="1200" kern="1200" dirty="0" smtClean="0">
                <a:solidFill>
                  <a:schemeClr val="tx1"/>
                </a:solidFill>
                <a:effectLst/>
                <a:latin typeface="+mn-lt"/>
                <a:ea typeface="+mn-ea"/>
                <a:cs typeface="+mn-cs"/>
              </a:rPr>
              <a:t> Furthermore a November 1917 issue reproduces the lyrics to “</a:t>
            </a:r>
            <a:r>
              <a:rPr lang="en-US" sz="1200" kern="1200" dirty="0" err="1" smtClean="0">
                <a:solidFill>
                  <a:schemeClr val="tx1"/>
                </a:solidFill>
                <a:effectLst/>
                <a:latin typeface="+mn-lt"/>
                <a:ea typeface="+mn-ea"/>
                <a:cs typeface="+mn-cs"/>
              </a:rPr>
              <a:t>Cutten’s</a:t>
            </a:r>
            <a:r>
              <a:rPr lang="en-US" sz="1200" kern="1200" dirty="0" smtClean="0">
                <a:solidFill>
                  <a:schemeClr val="tx1"/>
                </a:solidFill>
                <a:effectLst/>
                <a:latin typeface="+mn-lt"/>
                <a:ea typeface="+mn-ea"/>
                <a:cs typeface="+mn-cs"/>
              </a:rPr>
              <a:t> Song,” known formally as “The Son of God Goes Forth to War.” </a:t>
            </a:r>
            <a:r>
              <a:rPr lang="en-US" sz="1200" kern="1200" dirty="0" err="1" smtClean="0">
                <a:solidFill>
                  <a:schemeClr val="tx1"/>
                </a:solidFill>
                <a:effectLst/>
                <a:latin typeface="+mn-lt"/>
                <a:ea typeface="+mn-ea"/>
                <a:cs typeface="+mn-cs"/>
              </a:rPr>
              <a:t>Cutten</a:t>
            </a:r>
            <a:r>
              <a:rPr lang="en-US" sz="1200" kern="1200" baseline="0" dirty="0" err="1" smtClean="0">
                <a:solidFill>
                  <a:schemeClr val="tx1"/>
                </a:solidFill>
                <a:effectLst/>
                <a:latin typeface="+mn-lt"/>
                <a:ea typeface="+mn-ea"/>
                <a:cs typeface="+mn-cs"/>
              </a:rPr>
              <a:t>’s</a:t>
            </a:r>
            <a:r>
              <a:rPr lang="en-US" sz="1200" kern="1200" baseline="0" dirty="0" smtClean="0">
                <a:solidFill>
                  <a:schemeClr val="tx1"/>
                </a:solidFill>
                <a:effectLst/>
                <a:latin typeface="+mn-lt"/>
                <a:ea typeface="+mn-ea"/>
                <a:cs typeface="+mn-cs"/>
              </a:rPr>
              <a:t> collection of war posters still exists today in the Esther Clark Wright Archives. Moreover, many of the back issues of the Athenaeum from the war years were </a:t>
            </a:r>
            <a:r>
              <a:rPr lang="en-US" sz="1200" kern="1200" baseline="0" dirty="0" err="1" smtClean="0">
                <a:solidFill>
                  <a:schemeClr val="tx1"/>
                </a:solidFill>
                <a:effectLst/>
                <a:latin typeface="+mn-lt"/>
                <a:ea typeface="+mn-ea"/>
                <a:cs typeface="+mn-cs"/>
              </a:rPr>
              <a:t>Cutten’s</a:t>
            </a:r>
            <a:r>
              <a:rPr lang="en-US" sz="1200" kern="1200" baseline="0" dirty="0" smtClean="0">
                <a:solidFill>
                  <a:schemeClr val="tx1"/>
                </a:solidFill>
                <a:effectLst/>
                <a:latin typeface="+mn-lt"/>
                <a:ea typeface="+mn-ea"/>
                <a:cs typeface="+mn-cs"/>
              </a:rPr>
              <a:t> personal copies.</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12</a:t>
            </a:fld>
            <a:endParaRPr lang="en-US"/>
          </a:p>
        </p:txBody>
      </p:sp>
    </p:spTree>
    <p:extLst>
      <p:ext uri="{BB962C8B-B14F-4D97-AF65-F5344CB8AC3E}">
        <p14:creationId xmlns:p14="http://schemas.microsoft.com/office/powerpoint/2010/main" val="200122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1915: In this issue</a:t>
            </a:r>
            <a:r>
              <a:rPr lang="en-US" baseline="0" dirty="0" smtClean="0"/>
              <a:t> of the Athenaeum, the names and photographs of those who had recently enlisted to fight overseas were published. The jovial tone of this article is a far cry from the somber stories that would appear as the war progressed. </a:t>
            </a:r>
            <a:endParaRPr lang="en-US" dirty="0" smtClean="0"/>
          </a:p>
        </p:txBody>
      </p:sp>
      <p:sp>
        <p:nvSpPr>
          <p:cNvPr id="4" name="Slide Number Placeholder 3"/>
          <p:cNvSpPr>
            <a:spLocks noGrp="1"/>
          </p:cNvSpPr>
          <p:nvPr>
            <p:ph type="sldNum" sz="quarter" idx="10"/>
          </p:nvPr>
        </p:nvSpPr>
        <p:spPr/>
        <p:txBody>
          <a:bodyPr/>
          <a:lstStyle/>
          <a:p>
            <a:fld id="{47126820-6751-5346-A5C3-5FEB864BA38F}" type="slidenum">
              <a:rPr lang="en-US" smtClean="0"/>
              <a:t>13</a:t>
            </a:fld>
            <a:endParaRPr lang="en-US"/>
          </a:p>
        </p:txBody>
      </p:sp>
    </p:spTree>
    <p:extLst>
      <p:ext uri="{BB962C8B-B14F-4D97-AF65-F5344CB8AC3E}">
        <p14:creationId xmlns:p14="http://schemas.microsoft.com/office/powerpoint/2010/main" val="302163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1917: Some of the same faces would</a:t>
            </a:r>
            <a:r>
              <a:rPr lang="en-US" baseline="0" dirty="0" smtClean="0"/>
              <a:t> turn up in the obituary section of the Athenaeum. It is a dismal commentary on the loss of life that was so common throughout the First World War.</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14</a:t>
            </a:fld>
            <a:endParaRPr lang="en-US"/>
          </a:p>
        </p:txBody>
      </p:sp>
    </p:spTree>
    <p:extLst>
      <p:ext uri="{BB962C8B-B14F-4D97-AF65-F5344CB8AC3E}">
        <p14:creationId xmlns:p14="http://schemas.microsoft.com/office/powerpoint/2010/main" val="52361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1915: The</a:t>
            </a:r>
            <a:r>
              <a:rPr lang="en-US" baseline="0" dirty="0" smtClean="0"/>
              <a:t> Athenaeum reflects the fluidity of gender roles during the First World War. This article is a reproduced version of a speech given at commencement in 1915. The author explains how “this is the first great war in which the voice of woman has had power to make itself heard, universally.” For example, women began to work industrial jobs while men fought overseas. It would not be long before women would obtain suffrage. Perhaps the most impressive accomplishment for Acadia women during WWI was the first female editor of the </a:t>
            </a:r>
            <a:r>
              <a:rPr lang="en-US" baseline="0" dirty="0" err="1" smtClean="0"/>
              <a:t>Athenauem</a:t>
            </a:r>
            <a:r>
              <a:rPr lang="en-US" baseline="0" dirty="0" smtClean="0"/>
              <a:t> in 1917.</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15</a:t>
            </a:fld>
            <a:endParaRPr lang="en-US"/>
          </a:p>
        </p:txBody>
      </p:sp>
    </p:spTree>
    <p:extLst>
      <p:ext uri="{BB962C8B-B14F-4D97-AF65-F5344CB8AC3E}">
        <p14:creationId xmlns:p14="http://schemas.microsoft.com/office/powerpoint/2010/main" val="246761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women</a:t>
            </a:r>
          </a:p>
          <a:p>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16</a:t>
            </a:fld>
            <a:endParaRPr lang="en-US"/>
          </a:p>
        </p:txBody>
      </p:sp>
    </p:spTree>
    <p:extLst>
      <p:ext uri="{BB962C8B-B14F-4D97-AF65-F5344CB8AC3E}">
        <p14:creationId xmlns:p14="http://schemas.microsoft.com/office/powerpoint/2010/main" val="286748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1918: Towards the end of the war, the</a:t>
            </a:r>
            <a:r>
              <a:rPr lang="en-US" baseline="0" dirty="0" smtClean="0"/>
              <a:t> Athenaeum initiated this campaign to send issues to Acadia students on the front. If one’s relative or friend were stationed overseas, they had the opportunity to pay for copies of the newspaper to be shipped to the front.</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17</a:t>
            </a:fld>
            <a:endParaRPr lang="en-US"/>
          </a:p>
        </p:txBody>
      </p:sp>
    </p:spTree>
    <p:extLst>
      <p:ext uri="{BB962C8B-B14F-4D97-AF65-F5344CB8AC3E}">
        <p14:creationId xmlns:p14="http://schemas.microsoft.com/office/powerpoint/2010/main" val="147990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20</a:t>
            </a:fld>
            <a:endParaRPr lang="en-US"/>
          </a:p>
        </p:txBody>
      </p:sp>
    </p:spTree>
    <p:extLst>
      <p:ext uri="{BB962C8B-B14F-4D97-AF65-F5344CB8AC3E}">
        <p14:creationId xmlns:p14="http://schemas.microsoft.com/office/powerpoint/2010/main" val="197457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woman</a:t>
            </a:r>
          </a:p>
        </p:txBody>
      </p:sp>
      <p:sp>
        <p:nvSpPr>
          <p:cNvPr id="4" name="Slide Number Placeholder 3"/>
          <p:cNvSpPr>
            <a:spLocks noGrp="1"/>
          </p:cNvSpPr>
          <p:nvPr>
            <p:ph type="sldNum" sz="quarter" idx="10"/>
          </p:nvPr>
        </p:nvSpPr>
        <p:spPr/>
        <p:txBody>
          <a:bodyPr/>
          <a:lstStyle/>
          <a:p>
            <a:fld id="{47126820-6751-5346-A5C3-5FEB864BA38F}" type="slidenum">
              <a:rPr lang="en-US" smtClean="0"/>
              <a:t>3</a:t>
            </a:fld>
            <a:endParaRPr lang="en-US"/>
          </a:p>
        </p:txBody>
      </p:sp>
    </p:spTree>
    <p:extLst>
      <p:ext uri="{BB962C8B-B14F-4D97-AF65-F5344CB8AC3E}">
        <p14:creationId xmlns:p14="http://schemas.microsoft.com/office/powerpoint/2010/main" val="336102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women</a:t>
            </a:r>
          </a:p>
          <a:p>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4</a:t>
            </a:fld>
            <a:endParaRPr lang="en-US"/>
          </a:p>
        </p:txBody>
      </p:sp>
    </p:spTree>
    <p:extLst>
      <p:ext uri="{BB962C8B-B14F-4D97-AF65-F5344CB8AC3E}">
        <p14:creationId xmlns:p14="http://schemas.microsoft.com/office/powerpoint/2010/main" val="45305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November 1914:</a:t>
            </a:r>
            <a:r>
              <a:rPr lang="en-US" baseline="0" dirty="0" smtClean="0"/>
              <a:t> </a:t>
            </a:r>
            <a:r>
              <a:rPr lang="en-US" sz="1200" kern="1200" dirty="0" smtClean="0">
                <a:solidFill>
                  <a:schemeClr val="tx1"/>
                </a:solidFill>
                <a:effectLst/>
                <a:latin typeface="+mn-lt"/>
                <a:ea typeface="+mn-ea"/>
                <a:cs typeface="+mn-cs"/>
              </a:rPr>
              <a:t>This poem excerpt displays the common imperialist sentiment throughout the British Empire at the outset of war. The anti-German attitudes of the author are rather clear in this text. As this passionate piece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suggests, nationalistic fervour was rife amongst the Acadia student populace in the early months of the Great War.</a:t>
            </a:r>
          </a:p>
          <a:p>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5</a:t>
            </a:fld>
            <a:endParaRPr lang="en-US"/>
          </a:p>
        </p:txBody>
      </p:sp>
    </p:spTree>
    <p:extLst>
      <p:ext uri="{BB962C8B-B14F-4D97-AF65-F5344CB8AC3E}">
        <p14:creationId xmlns:p14="http://schemas.microsoft.com/office/powerpoint/2010/main" val="98594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November 1914:</a:t>
            </a:r>
            <a:r>
              <a:rPr lang="en-US" baseline="0" dirty="0" smtClean="0"/>
              <a:t> The war was referred to as “The European War” in its early stages. Until word of the true extent of violence and destruction began to travel back to Canada, students and citizens in general just figured the conflict was another European skirmish. By early 1915, however, stories in the Athenaeum would begin to refer to it as “The Great War.” The name would stick, at least, until the Second World War.</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6</a:t>
            </a:fld>
            <a:endParaRPr lang="en-US"/>
          </a:p>
        </p:txBody>
      </p:sp>
    </p:spTree>
    <p:extLst>
      <p:ext uri="{BB962C8B-B14F-4D97-AF65-F5344CB8AC3E}">
        <p14:creationId xmlns:p14="http://schemas.microsoft.com/office/powerpoint/2010/main" val="76733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December 1914: J. G. McKay’s Christmas poem paints</a:t>
            </a:r>
            <a:r>
              <a:rPr lang="en-US" baseline="0" dirty="0" smtClean="0"/>
              <a:t> a bleak picture of life at Western Front. The author writes of a “</a:t>
            </a:r>
            <a:r>
              <a:rPr lang="en-US" baseline="0" dirty="0" err="1" smtClean="0"/>
              <a:t>wint’ry</a:t>
            </a:r>
            <a:r>
              <a:rPr lang="en-US" baseline="0" dirty="0" smtClean="0"/>
              <a:t> chill in the frozen trench,” with his “fingers numb on the rifle stock.” He laments about how “war is hell.” Evidently, the festive spirit has little meaning and purpose in such an environment.</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7</a:t>
            </a:fld>
            <a:endParaRPr lang="en-US"/>
          </a:p>
        </p:txBody>
      </p:sp>
    </p:spTree>
    <p:extLst>
      <p:ext uri="{BB962C8B-B14F-4D97-AF65-F5344CB8AC3E}">
        <p14:creationId xmlns:p14="http://schemas.microsoft.com/office/powerpoint/2010/main" val="270221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December 1914: This article</a:t>
            </a:r>
            <a:r>
              <a:rPr lang="en-US" baseline="0" dirty="0" smtClean="0"/>
              <a:t> describes the proceedings of a Patriotic concert organized for the war effort on November 27, 1914. The </a:t>
            </a:r>
            <a:r>
              <a:rPr lang="en-US" baseline="0" dirty="0" err="1" smtClean="0"/>
              <a:t>programme</a:t>
            </a:r>
            <a:r>
              <a:rPr lang="en-US" baseline="0" dirty="0" smtClean="0"/>
              <a:t> listing includes imperial standards such as “It</a:t>
            </a:r>
            <a:r>
              <a:rPr lang="fr-FR" baseline="0" dirty="0" smtClean="0"/>
              <a:t>’</a:t>
            </a:r>
            <a:r>
              <a:rPr lang="en-US" baseline="0" dirty="0" smtClean="0"/>
              <a:t>s a long, long way to </a:t>
            </a:r>
            <a:r>
              <a:rPr lang="en-US" baseline="0" dirty="0" err="1" smtClean="0"/>
              <a:t>Tipperary</a:t>
            </a:r>
            <a:r>
              <a:rPr lang="en-US" baseline="0" dirty="0" smtClean="0"/>
              <a:t>” and “God Save the King.” It is interesting that the performance included both the Russian and French National Anthems. These two nations, of course, were British allies in the First World War. Thus, these tributes to their foreign collaborators are understandable if not expected.</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8</a:t>
            </a:fld>
            <a:endParaRPr lang="en-US"/>
          </a:p>
        </p:txBody>
      </p:sp>
    </p:spTree>
    <p:extLst>
      <p:ext uri="{BB962C8B-B14F-4D97-AF65-F5344CB8AC3E}">
        <p14:creationId xmlns:p14="http://schemas.microsoft.com/office/powerpoint/2010/main" val="135712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December 1914: Walt</a:t>
            </a:r>
            <a:r>
              <a:rPr lang="en-US" baseline="0" dirty="0" smtClean="0"/>
              <a:t> Mason’s poem draws on that same sense of British nationalism as “Pan-</a:t>
            </a:r>
            <a:r>
              <a:rPr lang="en-US" baseline="0" dirty="0" err="1" smtClean="0"/>
              <a:t>Germanism</a:t>
            </a:r>
            <a:r>
              <a:rPr lang="en-US" baseline="0" dirty="0" smtClean="0"/>
              <a:t>,” which was published just one month prior. It expresses the way the Allies demonized their German enemy during the war. In one of his more poignant lines, Mason writes: “‘The day’ has been the German toast, for that day she’s been praying, when she might tread the British coast, destroying, burning, slaying.” The perception of the Germans as ruthless savages is evident here.</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9</a:t>
            </a:fld>
            <a:endParaRPr lang="en-US"/>
          </a:p>
        </p:txBody>
      </p:sp>
    </p:spTree>
    <p:extLst>
      <p:ext uri="{BB962C8B-B14F-4D97-AF65-F5344CB8AC3E}">
        <p14:creationId xmlns:p14="http://schemas.microsoft.com/office/powerpoint/2010/main" val="305414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December 1914: Students</a:t>
            </a:r>
            <a:r>
              <a:rPr lang="en-US" baseline="0" dirty="0" smtClean="0"/>
              <a:t> agree to “forego all banquets” and other festivities. Instead of spending money for entertainment purposes, students seek to “devote the money to patriotic services.” This is a characteristic of the concept of “total war,” in which virtually all aspects of society are mobilized to support the war effort.</a:t>
            </a:r>
            <a:endParaRPr lang="en-US" dirty="0"/>
          </a:p>
        </p:txBody>
      </p:sp>
      <p:sp>
        <p:nvSpPr>
          <p:cNvPr id="4" name="Slide Number Placeholder 3"/>
          <p:cNvSpPr>
            <a:spLocks noGrp="1"/>
          </p:cNvSpPr>
          <p:nvPr>
            <p:ph type="sldNum" sz="quarter" idx="10"/>
          </p:nvPr>
        </p:nvSpPr>
        <p:spPr/>
        <p:txBody>
          <a:bodyPr/>
          <a:lstStyle/>
          <a:p>
            <a:fld id="{47126820-6751-5346-A5C3-5FEB864BA38F}" type="slidenum">
              <a:rPr lang="en-US" smtClean="0"/>
              <a:t>10</a:t>
            </a:fld>
            <a:endParaRPr lang="en-US"/>
          </a:p>
        </p:txBody>
      </p:sp>
    </p:spTree>
    <p:extLst>
      <p:ext uri="{BB962C8B-B14F-4D97-AF65-F5344CB8AC3E}">
        <p14:creationId xmlns:p14="http://schemas.microsoft.com/office/powerpoint/2010/main" val="38808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E907AD9-F15F-644B-8162-E8F14DFDC70B}"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413321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E907AD9-F15F-644B-8162-E8F14DFDC70B}"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297766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E907AD9-F15F-644B-8162-E8F14DFDC70B}"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35948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E907AD9-F15F-644B-8162-E8F14DFDC70B}"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266061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E907AD9-F15F-644B-8162-E8F14DFDC70B}"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214954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E907AD9-F15F-644B-8162-E8F14DFDC70B}"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141190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E907AD9-F15F-644B-8162-E8F14DFDC70B}" type="datetimeFigureOut">
              <a:rPr lang="en-US" smtClean="0"/>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40005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E907AD9-F15F-644B-8162-E8F14DFDC70B}" type="datetimeFigureOut">
              <a:rPr lang="en-US" smtClean="0"/>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249743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07AD9-F15F-644B-8162-E8F14DFDC70B}" type="datetimeFigureOut">
              <a:rPr lang="en-US" smtClean="0"/>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166117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E907AD9-F15F-644B-8162-E8F14DFDC70B}"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234008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E907AD9-F15F-644B-8162-E8F14DFDC70B}"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F5125-3317-C242-80E7-33E3710C0287}" type="slidenum">
              <a:rPr lang="en-US" smtClean="0"/>
              <a:t>‹#›</a:t>
            </a:fld>
            <a:endParaRPr lang="en-US"/>
          </a:p>
        </p:txBody>
      </p:sp>
    </p:spTree>
    <p:extLst>
      <p:ext uri="{BB962C8B-B14F-4D97-AF65-F5344CB8AC3E}">
        <p14:creationId xmlns:p14="http://schemas.microsoft.com/office/powerpoint/2010/main" val="285015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07AD9-F15F-644B-8162-E8F14DFDC70B}" type="datetimeFigureOut">
              <a:rPr lang="en-US" smtClean="0"/>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F5125-3317-C242-80E7-33E3710C0287}" type="slidenum">
              <a:rPr lang="en-US" smtClean="0"/>
              <a:t>‹#›</a:t>
            </a:fld>
            <a:endParaRPr lang="en-US"/>
          </a:p>
        </p:txBody>
      </p:sp>
    </p:spTree>
    <p:extLst>
      <p:ext uri="{BB962C8B-B14F-4D97-AF65-F5344CB8AC3E}">
        <p14:creationId xmlns:p14="http://schemas.microsoft.com/office/powerpoint/2010/main" val="156944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Cover Nov 191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3999" cy="6858000"/>
          </a:xfrm>
          <a:prstGeom prst="rect">
            <a:avLst/>
          </a:prstGeom>
        </p:spPr>
      </p:pic>
      <p:sp>
        <p:nvSpPr>
          <p:cNvPr id="5" name="TextBox 4"/>
          <p:cNvSpPr txBox="1"/>
          <p:nvPr/>
        </p:nvSpPr>
        <p:spPr>
          <a:xfrm>
            <a:off x="4741974" y="2148064"/>
            <a:ext cx="4690651" cy="2308324"/>
          </a:xfrm>
          <a:prstGeom prst="rect">
            <a:avLst/>
          </a:prstGeom>
          <a:noFill/>
        </p:spPr>
        <p:txBody>
          <a:bodyPr wrap="square" rtlCol="0">
            <a:spAutoFit/>
          </a:bodyPr>
          <a:lstStyle/>
          <a:p>
            <a:r>
              <a:rPr lang="en-US" sz="3600" b="1" dirty="0" smtClean="0">
                <a:solidFill>
                  <a:srgbClr val="112742"/>
                </a:solidFill>
              </a:rPr>
              <a:t>Fostering </a:t>
            </a:r>
          </a:p>
          <a:p>
            <a:r>
              <a:rPr lang="en-US" sz="3600" b="1" dirty="0">
                <a:solidFill>
                  <a:srgbClr val="112742"/>
                </a:solidFill>
              </a:rPr>
              <a:t>	</a:t>
            </a:r>
            <a:r>
              <a:rPr lang="en-US" sz="3600" b="1" dirty="0" smtClean="0">
                <a:solidFill>
                  <a:srgbClr val="112742"/>
                </a:solidFill>
              </a:rPr>
              <a:t>  a Wartime 	</a:t>
            </a:r>
          </a:p>
          <a:p>
            <a:r>
              <a:rPr lang="en-US" sz="3600" b="1" dirty="0">
                <a:solidFill>
                  <a:srgbClr val="112742"/>
                </a:solidFill>
              </a:rPr>
              <a:t>	</a:t>
            </a:r>
            <a:r>
              <a:rPr lang="en-US" sz="3600" b="1" dirty="0" smtClean="0">
                <a:solidFill>
                  <a:srgbClr val="112742"/>
                </a:solidFill>
              </a:rPr>
              <a:t>		Campus </a:t>
            </a:r>
            <a:r>
              <a:rPr lang="en-US" sz="3600" b="1" dirty="0">
                <a:solidFill>
                  <a:srgbClr val="112742"/>
                </a:solidFill>
              </a:rPr>
              <a:t>	 </a:t>
            </a:r>
            <a:r>
              <a:rPr lang="en-US" sz="3600" b="1" dirty="0" smtClean="0">
                <a:solidFill>
                  <a:srgbClr val="112742"/>
                </a:solidFill>
              </a:rPr>
              <a:t>    				      Discourse</a:t>
            </a:r>
            <a:endParaRPr lang="en-US" sz="3600" b="1" dirty="0">
              <a:solidFill>
                <a:srgbClr val="112742"/>
              </a:solidFill>
            </a:endParaRPr>
          </a:p>
        </p:txBody>
      </p:sp>
      <p:sp>
        <p:nvSpPr>
          <p:cNvPr id="6" name="TextBox 5"/>
          <p:cNvSpPr txBox="1"/>
          <p:nvPr/>
        </p:nvSpPr>
        <p:spPr>
          <a:xfrm>
            <a:off x="240731" y="5109546"/>
            <a:ext cx="2511896" cy="584776"/>
          </a:xfrm>
          <a:prstGeom prst="rect">
            <a:avLst/>
          </a:prstGeom>
          <a:noFill/>
        </p:spPr>
        <p:txBody>
          <a:bodyPr wrap="square" rtlCol="0">
            <a:spAutoFit/>
          </a:bodyPr>
          <a:lstStyle/>
          <a:p>
            <a:r>
              <a:rPr lang="en-US" sz="3200" b="1" dirty="0" smtClean="0">
                <a:solidFill>
                  <a:srgbClr val="112742"/>
                </a:solidFill>
              </a:rPr>
              <a:t>1914 – 1918</a:t>
            </a:r>
            <a:endParaRPr lang="en-US" sz="3200" b="1" dirty="0">
              <a:solidFill>
                <a:srgbClr val="112742"/>
              </a:solidFill>
            </a:endParaRPr>
          </a:p>
        </p:txBody>
      </p:sp>
    </p:spTree>
    <p:extLst>
      <p:ext uri="{BB962C8B-B14F-4D97-AF65-F5344CB8AC3E}">
        <p14:creationId xmlns:p14="http://schemas.microsoft.com/office/powerpoint/2010/main" val="39381520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“Truly, Acadia is at War”</a:t>
            </a:r>
            <a:endParaRPr lang="en-US" sz="4800" b="1" dirty="0">
              <a:solidFill>
                <a:schemeClr val="bg1"/>
              </a:solidFill>
            </a:endParaRPr>
          </a:p>
        </p:txBody>
      </p:sp>
      <p:pic>
        <p:nvPicPr>
          <p:cNvPr id="4" name="Picture 3" descr="Acadia and the War Dec 191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47510"/>
            <a:ext cx="9144000" cy="5310489"/>
          </a:xfrm>
          <a:prstGeom prst="rect">
            <a:avLst/>
          </a:prstGeom>
        </p:spPr>
      </p:pic>
      <p:sp>
        <p:nvSpPr>
          <p:cNvPr id="5" name="Rectangle 4"/>
          <p:cNvSpPr/>
          <p:nvPr/>
        </p:nvSpPr>
        <p:spPr>
          <a:xfrm>
            <a:off x="240097" y="4639624"/>
            <a:ext cx="5827973" cy="396812"/>
          </a:xfrm>
          <a:prstGeom prst="rect">
            <a:avLst/>
          </a:prstGeom>
          <a:solidFill>
            <a:srgbClr val="FFFF00">
              <a:alpha val="45000"/>
            </a:srgbClr>
          </a:solidFill>
          <a:ln>
            <a:solidFill>
              <a:srgbClr val="FFFF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68070" y="6132752"/>
            <a:ext cx="3066386" cy="396812"/>
          </a:xfrm>
          <a:prstGeom prst="rect">
            <a:avLst/>
          </a:prstGeom>
          <a:solidFill>
            <a:srgbClr val="FFFF00">
              <a:alpha val="45000"/>
            </a:srgbClr>
          </a:solidFill>
          <a:ln>
            <a:solidFill>
              <a:srgbClr val="FFFF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477254"/>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FFFF"/>
                </a:solidFill>
              </a:rPr>
              <a:t>“Our Loss is the Empire’s Gain”</a:t>
            </a:r>
            <a:endParaRPr lang="en-US" sz="4800" b="1" dirty="0">
              <a:solidFill>
                <a:srgbClr val="FFFFFF"/>
              </a:solidFill>
            </a:endParaRPr>
          </a:p>
        </p:txBody>
      </p:sp>
      <p:pic>
        <p:nvPicPr>
          <p:cNvPr id="4" name="Picture 3" descr="Farewell Reception for Volunteers March 19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2003339" y="-282666"/>
            <a:ext cx="5137327" cy="9144001"/>
          </a:xfrm>
          <a:prstGeom prst="rect">
            <a:avLst/>
          </a:prstGeom>
        </p:spPr>
      </p:pic>
      <p:sp>
        <p:nvSpPr>
          <p:cNvPr id="5" name="Rectangle 4"/>
          <p:cNvSpPr/>
          <p:nvPr/>
        </p:nvSpPr>
        <p:spPr>
          <a:xfrm rot="21436177">
            <a:off x="11872" y="5959333"/>
            <a:ext cx="9135028" cy="875253"/>
          </a:xfrm>
          <a:prstGeom prst="rect">
            <a:avLst/>
          </a:prstGeom>
          <a:solidFill>
            <a:srgbClr val="FFFF00">
              <a:alpha val="45000"/>
            </a:srgbClr>
          </a:solidFill>
          <a:ln>
            <a:solidFill>
              <a:srgbClr val="FFFF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836846"/>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utten March 19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512476" cy="6858000"/>
          </a:xfrm>
          <a:prstGeom prst="rect">
            <a:avLst/>
          </a:prstGeom>
        </p:spPr>
      </p:pic>
      <p:pic>
        <p:nvPicPr>
          <p:cNvPr id="3" name="Picture 2" descr="Cutten Fightin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2476" y="0"/>
            <a:ext cx="4631524" cy="6858000"/>
          </a:xfrm>
          <a:prstGeom prst="rect">
            <a:avLst/>
          </a:prstGeom>
        </p:spPr>
      </p:pic>
    </p:spTree>
    <p:extLst>
      <p:ext uri="{BB962C8B-B14F-4D97-AF65-F5344CB8AC3E}">
        <p14:creationId xmlns:p14="http://schemas.microsoft.com/office/powerpoint/2010/main" val="695625782"/>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92" y="44305"/>
            <a:ext cx="9184896" cy="1143000"/>
          </a:xfrm>
        </p:spPr>
        <p:txBody>
          <a:bodyPr>
            <a:noAutofit/>
          </a:bodyPr>
          <a:lstStyle/>
          <a:p>
            <a:r>
              <a:rPr lang="en-US" sz="4000" b="1" dirty="0" smtClean="0">
                <a:solidFill>
                  <a:srgbClr val="FFFFFF"/>
                </a:solidFill>
              </a:rPr>
              <a:t>Enlisted for “King and Country”, May 1915</a:t>
            </a:r>
            <a:endParaRPr lang="en-US" sz="4000" b="1" dirty="0">
              <a:solidFill>
                <a:srgbClr val="FFFFFF"/>
              </a:solidFill>
            </a:endParaRPr>
          </a:p>
        </p:txBody>
      </p:sp>
      <p:pic>
        <p:nvPicPr>
          <p:cNvPr id="5" name="Picture 4" descr="Undergrad enlist 1 May 19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107109"/>
            <a:ext cx="4317005" cy="5750892"/>
          </a:xfrm>
          <a:prstGeom prst="rect">
            <a:avLst/>
          </a:prstGeom>
        </p:spPr>
      </p:pic>
      <p:pic>
        <p:nvPicPr>
          <p:cNvPr id="7" name="Picture 6" descr="Undergrad enlist 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60275" y="1107108"/>
            <a:ext cx="4583725" cy="5750892"/>
          </a:xfrm>
          <a:prstGeom prst="rect">
            <a:avLst/>
          </a:prstGeom>
        </p:spPr>
      </p:pic>
    </p:spTree>
    <p:extLst>
      <p:ext uri="{BB962C8B-B14F-4D97-AF65-F5344CB8AC3E}">
        <p14:creationId xmlns:p14="http://schemas.microsoft.com/office/powerpoint/2010/main" val="1895267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pic>
        <p:nvPicPr>
          <p:cNvPr id="3" name="Picture 2" descr="Our Fallen.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030255" y="1249883"/>
            <a:ext cx="6858000" cy="4358237"/>
          </a:xfrm>
          <a:prstGeom prst="rect">
            <a:avLst/>
          </a:prstGeom>
        </p:spPr>
      </p:pic>
    </p:spTree>
    <p:extLst>
      <p:ext uri="{BB962C8B-B14F-4D97-AF65-F5344CB8AC3E}">
        <p14:creationId xmlns:p14="http://schemas.microsoft.com/office/powerpoint/2010/main" val="392471968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Womens Part in the War May 19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6656" y="-20682"/>
            <a:ext cx="6652806" cy="6878682"/>
          </a:xfrm>
          <a:prstGeom prst="rect">
            <a:avLst/>
          </a:prstGeom>
        </p:spPr>
      </p:pic>
      <p:sp>
        <p:nvSpPr>
          <p:cNvPr id="7" name="Rectangle 6"/>
          <p:cNvSpPr/>
          <p:nvPr/>
        </p:nvSpPr>
        <p:spPr>
          <a:xfrm rot="21376511">
            <a:off x="1493299" y="4237615"/>
            <a:ext cx="6219455" cy="616433"/>
          </a:xfrm>
          <a:prstGeom prst="rect">
            <a:avLst/>
          </a:prstGeom>
          <a:solidFill>
            <a:srgbClr val="FFFF00">
              <a:alpha val="45000"/>
            </a:srgbClr>
          </a:solidFill>
          <a:ln>
            <a:solidFill>
              <a:srgbClr val="FFFF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992456"/>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849" y="108610"/>
            <a:ext cx="8229600" cy="1143000"/>
          </a:xfrm>
        </p:spPr>
        <p:txBody>
          <a:bodyPr>
            <a:normAutofit/>
          </a:bodyPr>
          <a:lstStyle/>
          <a:p>
            <a:r>
              <a:rPr lang="en-US" b="1" dirty="0" smtClean="0">
                <a:solidFill>
                  <a:srgbClr val="FFFFFF"/>
                </a:solidFill>
              </a:rPr>
              <a:t>Athenaeum Staff – 1916-1917</a:t>
            </a:r>
            <a:endParaRPr lang="en-US" b="1" dirty="0">
              <a:solidFill>
                <a:srgbClr val="FFFFFF"/>
              </a:solidFill>
            </a:endParaRPr>
          </a:p>
        </p:txBody>
      </p:sp>
      <p:pic>
        <p:nvPicPr>
          <p:cNvPr id="6" name="Picture 5" descr="Athstaff16-1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228194"/>
            <a:ext cx="8083249" cy="5276060"/>
          </a:xfrm>
          <a:prstGeom prst="rect">
            <a:avLst/>
          </a:prstGeom>
        </p:spPr>
      </p:pic>
    </p:spTree>
    <p:extLst>
      <p:ext uri="{BB962C8B-B14F-4D97-AF65-F5344CB8AC3E}">
        <p14:creationId xmlns:p14="http://schemas.microsoft.com/office/powerpoint/2010/main" val="39363745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Dont Forget Jan-Feb191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6062" y="0"/>
            <a:ext cx="5469443" cy="6874398"/>
          </a:xfrm>
          <a:prstGeom prst="rect">
            <a:avLst/>
          </a:prstGeom>
        </p:spPr>
      </p:pic>
    </p:spTree>
    <p:extLst>
      <p:ext uri="{BB962C8B-B14F-4D97-AF65-F5344CB8AC3E}">
        <p14:creationId xmlns:p14="http://schemas.microsoft.com/office/powerpoint/2010/main" val="216508172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Editorial Nov 191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928506" y="-632131"/>
            <a:ext cx="5286987" cy="8229600"/>
          </a:xfrm>
          <a:prstGeom prst="rect">
            <a:avLst/>
          </a:prstGeom>
        </p:spPr>
      </p:pic>
      <p:sp>
        <p:nvSpPr>
          <p:cNvPr id="5" name="Rectangle 4"/>
          <p:cNvSpPr/>
          <p:nvPr/>
        </p:nvSpPr>
        <p:spPr>
          <a:xfrm>
            <a:off x="3122233" y="2805541"/>
            <a:ext cx="2892917" cy="228738"/>
          </a:xfrm>
          <a:prstGeom prst="rect">
            <a:avLst/>
          </a:prstGeom>
          <a:solidFill>
            <a:srgbClr val="FFFF00">
              <a:alpha val="45000"/>
            </a:srgbClr>
          </a:solidFill>
          <a:ln>
            <a:solidFill>
              <a:srgbClr val="FFFF00">
                <a:alpha val="3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45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Athenaeum Staff - 1917-1918</a:t>
            </a:r>
            <a:br>
              <a:rPr lang="en-US" dirty="0" smtClean="0">
                <a:solidFill>
                  <a:schemeClr val="bg1"/>
                </a:solidFill>
              </a:rPr>
            </a:br>
            <a:endParaRPr lang="en-US" dirty="0">
              <a:solidFill>
                <a:schemeClr val="bg1"/>
              </a:solidFill>
            </a:endParaRPr>
          </a:p>
        </p:txBody>
      </p:sp>
      <p:pic>
        <p:nvPicPr>
          <p:cNvPr id="5" name="Picture 4" descr="Athstaff17-1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987905"/>
            <a:ext cx="8505394" cy="5797333"/>
          </a:xfrm>
          <a:prstGeom prst="rect">
            <a:avLst/>
          </a:prstGeom>
        </p:spPr>
      </p:pic>
      <p:sp>
        <p:nvSpPr>
          <p:cNvPr id="6" name="Donut 5"/>
          <p:cNvSpPr/>
          <p:nvPr/>
        </p:nvSpPr>
        <p:spPr>
          <a:xfrm>
            <a:off x="5397760" y="2399199"/>
            <a:ext cx="1305341" cy="1340728"/>
          </a:xfrm>
          <a:prstGeom prst="donut">
            <a:avLst>
              <a:gd name="adj" fmla="val 4054"/>
            </a:avLst>
          </a:prstGeom>
          <a:solidFill>
            <a:srgbClr val="FFFF00">
              <a:alpha val="45000"/>
            </a:srgbClr>
          </a:solidFill>
          <a:ln>
            <a:solidFill>
              <a:srgbClr val="FFFF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4974407" y="6386696"/>
            <a:ext cx="2063850" cy="228738"/>
          </a:xfrm>
          <a:prstGeom prst="rect">
            <a:avLst/>
          </a:prstGeom>
          <a:solidFill>
            <a:srgbClr val="FFFF00">
              <a:alpha val="45000"/>
            </a:srgbClr>
          </a:solidFill>
          <a:ln>
            <a:solidFill>
              <a:srgbClr val="FFFF00">
                <a:alpha val="3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418" y="328332"/>
            <a:ext cx="9855317" cy="795535"/>
          </a:xfrm>
        </p:spPr>
        <p:txBody>
          <a:bodyPr>
            <a:noAutofit/>
          </a:bodyPr>
          <a:lstStyle/>
          <a:p>
            <a:r>
              <a:rPr lang="en-US" sz="3600" b="1" dirty="0" smtClean="0">
                <a:solidFill>
                  <a:srgbClr val="FFFFFF"/>
                </a:solidFill>
              </a:rPr>
              <a:t>Fostering a Wartime Campus Discourse</a:t>
            </a:r>
            <a:endParaRPr lang="en-US" sz="3600" b="1" dirty="0">
              <a:solidFill>
                <a:srgbClr val="FFFFFF"/>
              </a:solidFill>
            </a:endParaRPr>
          </a:p>
        </p:txBody>
      </p:sp>
      <p:pic>
        <p:nvPicPr>
          <p:cNvPr id="7" name="Picture 6" descr="Acadia Boys in Khaki.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308" y="1350639"/>
            <a:ext cx="8109326" cy="4955402"/>
          </a:xfrm>
          <a:prstGeom prst="rect">
            <a:avLst/>
          </a:prstGeom>
        </p:spPr>
      </p:pic>
    </p:spTree>
    <p:extLst>
      <p:ext uri="{BB962C8B-B14F-4D97-AF65-F5344CB8AC3E}">
        <p14:creationId xmlns:p14="http://schemas.microsoft.com/office/powerpoint/2010/main" val="296290401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099" y="5598033"/>
            <a:ext cx="8948901" cy="1143000"/>
          </a:xfrm>
        </p:spPr>
        <p:txBody>
          <a:bodyPr>
            <a:noAutofit/>
          </a:bodyPr>
          <a:lstStyle/>
          <a:p>
            <a:r>
              <a:rPr lang="en-US" sz="3600" b="1" dirty="0" smtClean="0">
                <a:solidFill>
                  <a:srgbClr val="FFFFFF"/>
                </a:solidFill>
              </a:rPr>
              <a:t>Fostering a Wartime Campus Discourse</a:t>
            </a:r>
            <a:endParaRPr lang="en-US" sz="3600" b="1" dirty="0">
              <a:solidFill>
                <a:srgbClr val="FFFFFF"/>
              </a:solidFill>
            </a:endParaRPr>
          </a:p>
        </p:txBody>
      </p:sp>
      <p:pic>
        <p:nvPicPr>
          <p:cNvPr id="4" name="Picture 3" descr="Logo Jan-Feb 191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2120584" y="-1465663"/>
            <a:ext cx="4902833" cy="9144000"/>
          </a:xfrm>
          <a:prstGeom prst="rect">
            <a:avLst/>
          </a:prstGeom>
        </p:spPr>
      </p:pic>
    </p:spTree>
    <p:extLst>
      <p:ext uri="{BB962C8B-B14F-4D97-AF65-F5344CB8AC3E}">
        <p14:creationId xmlns:p14="http://schemas.microsoft.com/office/powerpoint/2010/main" val="352109871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24865"/>
            <a:ext cx="8229600" cy="1143000"/>
          </a:xfrm>
        </p:spPr>
        <p:txBody>
          <a:bodyPr>
            <a:normAutofit/>
          </a:bodyPr>
          <a:lstStyle/>
          <a:p>
            <a:r>
              <a:rPr lang="en-US" b="1" dirty="0" smtClean="0">
                <a:solidFill>
                  <a:srgbClr val="FFFFFF"/>
                </a:solidFill>
              </a:rPr>
              <a:t>Athenaeum Staff – 1913-1914</a:t>
            </a:r>
            <a:endParaRPr lang="en-US" b="1" dirty="0">
              <a:solidFill>
                <a:srgbClr val="FFFFFF"/>
              </a:solidFill>
            </a:endParaRPr>
          </a:p>
        </p:txBody>
      </p:sp>
      <p:pic>
        <p:nvPicPr>
          <p:cNvPr id="4" name="Picture 3" descr="IMG_020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827738" y="-226088"/>
            <a:ext cx="5520273" cy="8261349"/>
          </a:xfrm>
          <a:prstGeom prst="rect">
            <a:avLst/>
          </a:prstGeom>
        </p:spPr>
      </p:pic>
    </p:spTree>
    <p:extLst>
      <p:ext uri="{BB962C8B-B14F-4D97-AF65-F5344CB8AC3E}">
        <p14:creationId xmlns:p14="http://schemas.microsoft.com/office/powerpoint/2010/main" val="125762109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27"/>
            <a:ext cx="8229600" cy="1143000"/>
          </a:xfrm>
        </p:spPr>
        <p:txBody>
          <a:bodyPr>
            <a:normAutofit/>
          </a:bodyPr>
          <a:lstStyle/>
          <a:p>
            <a:r>
              <a:rPr lang="en-US" b="1" dirty="0" smtClean="0">
                <a:solidFill>
                  <a:srgbClr val="FFFFFF"/>
                </a:solidFill>
              </a:rPr>
              <a:t>Athenaeum Staff – 1914-1915</a:t>
            </a:r>
            <a:endParaRPr lang="en-US" b="1" dirty="0">
              <a:solidFill>
                <a:srgbClr val="FFFFFF"/>
              </a:solidFill>
            </a:endParaRPr>
          </a:p>
        </p:txBody>
      </p:sp>
      <p:pic>
        <p:nvPicPr>
          <p:cNvPr id="5" name="Picture 4" descr="Athstaff14-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8506" y="1292027"/>
            <a:ext cx="8408294" cy="5239734"/>
          </a:xfrm>
          <a:prstGeom prst="rect">
            <a:avLst/>
          </a:prstGeom>
        </p:spPr>
      </p:pic>
    </p:spTree>
    <p:extLst>
      <p:ext uri="{BB962C8B-B14F-4D97-AF65-F5344CB8AC3E}">
        <p14:creationId xmlns:p14="http://schemas.microsoft.com/office/powerpoint/2010/main" val="199937808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Pan Germanism Nov 191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4026" y="0"/>
            <a:ext cx="5894480" cy="6858000"/>
          </a:xfrm>
          <a:prstGeom prst="rect">
            <a:avLst/>
          </a:prstGeom>
        </p:spPr>
      </p:pic>
    </p:spTree>
    <p:extLst>
      <p:ext uri="{BB962C8B-B14F-4D97-AF65-F5344CB8AC3E}">
        <p14:creationId xmlns:p14="http://schemas.microsoft.com/office/powerpoint/2010/main" val="1130539581"/>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FF"/>
                </a:solidFill>
              </a:rPr>
              <a:t>“The European War”</a:t>
            </a:r>
            <a:endParaRPr lang="en-US" sz="5400" b="1" dirty="0">
              <a:solidFill>
                <a:srgbClr val="FFFFFF"/>
              </a:solidFill>
            </a:endParaRPr>
          </a:p>
        </p:txBody>
      </p:sp>
      <p:pic>
        <p:nvPicPr>
          <p:cNvPr id="4" name="Picture 3" descr="European War Nov 191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00200"/>
            <a:ext cx="9144000" cy="5257800"/>
          </a:xfrm>
          <a:prstGeom prst="rect">
            <a:avLst/>
          </a:prstGeom>
        </p:spPr>
      </p:pic>
    </p:spTree>
    <p:extLst>
      <p:ext uri="{BB962C8B-B14F-4D97-AF65-F5344CB8AC3E}">
        <p14:creationId xmlns:p14="http://schemas.microsoft.com/office/powerpoint/2010/main" val="331911293"/>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Xmas 1914 Dec 191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43619" y="0"/>
            <a:ext cx="5272006" cy="6858000"/>
          </a:xfrm>
          <a:prstGeom prst="rect">
            <a:avLst/>
          </a:prstGeom>
        </p:spPr>
      </p:pic>
    </p:spTree>
    <p:extLst>
      <p:ext uri="{BB962C8B-B14F-4D97-AF65-F5344CB8AC3E}">
        <p14:creationId xmlns:p14="http://schemas.microsoft.com/office/powerpoint/2010/main" val="3189938541"/>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742"/>
        </a:solidFill>
        <a:effectLst/>
      </p:bgPr>
    </p:bg>
    <p:spTree>
      <p:nvGrpSpPr>
        <p:cNvPr id="1" name=""/>
        <p:cNvGrpSpPr/>
        <p:nvPr/>
      </p:nvGrpSpPr>
      <p:grpSpPr>
        <a:xfrm>
          <a:off x="0" y="0"/>
          <a:ext cx="0" cy="0"/>
          <a:chOff x="0" y="0"/>
          <a:chExt cx="0" cy="0"/>
        </a:xfrm>
      </p:grpSpPr>
      <p:pic>
        <p:nvPicPr>
          <p:cNvPr id="4" name="Picture 3" descr="Patriotic Concert Dec 191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459256" cy="6858000"/>
          </a:xfrm>
          <a:prstGeom prst="rect">
            <a:avLst/>
          </a:prstGeom>
        </p:spPr>
      </p:pic>
      <p:pic>
        <p:nvPicPr>
          <p:cNvPr id="7" name="Picture 6" descr="Patriotic Concert2 Dec 191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35344" y="2308848"/>
            <a:ext cx="4408656" cy="4549152"/>
          </a:xfrm>
          <a:prstGeom prst="rect">
            <a:avLst/>
          </a:prstGeom>
        </p:spPr>
      </p:pic>
      <p:sp>
        <p:nvSpPr>
          <p:cNvPr id="8" name="TextBox 7"/>
          <p:cNvSpPr txBox="1"/>
          <p:nvPr/>
        </p:nvSpPr>
        <p:spPr>
          <a:xfrm>
            <a:off x="4618000" y="202024"/>
            <a:ext cx="4412444" cy="1754327"/>
          </a:xfrm>
          <a:prstGeom prst="rect">
            <a:avLst/>
          </a:prstGeom>
          <a:noFill/>
        </p:spPr>
        <p:txBody>
          <a:bodyPr wrap="square" rtlCol="0">
            <a:spAutoFit/>
          </a:bodyPr>
          <a:lstStyle/>
          <a:p>
            <a:pPr algn="ctr"/>
            <a:r>
              <a:rPr lang="en-US" sz="3600" b="1" dirty="0" smtClean="0">
                <a:solidFill>
                  <a:srgbClr val="FFFFFF"/>
                </a:solidFill>
              </a:rPr>
              <a:t>“Patriotic Concert”: Women organize recital for war effort</a:t>
            </a:r>
            <a:endParaRPr lang="en-US" sz="3600" b="1" dirty="0">
              <a:solidFill>
                <a:srgbClr val="FFFFFF"/>
              </a:solidFill>
            </a:endParaRPr>
          </a:p>
        </p:txBody>
      </p:sp>
    </p:spTree>
    <p:extLst>
      <p:ext uri="{BB962C8B-B14F-4D97-AF65-F5344CB8AC3E}">
        <p14:creationId xmlns:p14="http://schemas.microsoft.com/office/powerpoint/2010/main" val="1104816073"/>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pic>
        <p:nvPicPr>
          <p:cNvPr id="4" name="Picture 3" descr="Innocent Germany Dec 191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7794" y="0"/>
            <a:ext cx="6720550" cy="6858000"/>
          </a:xfrm>
          <a:prstGeom prst="rect">
            <a:avLst/>
          </a:prstGeom>
        </p:spPr>
      </p:pic>
    </p:spTree>
    <p:extLst>
      <p:ext uri="{BB962C8B-B14F-4D97-AF65-F5344CB8AC3E}">
        <p14:creationId xmlns:p14="http://schemas.microsoft.com/office/powerpoint/2010/main" val="2701347262"/>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4542</TotalTime>
  <Words>1031</Words>
  <Application>Microsoft Office PowerPoint</Application>
  <PresentationFormat>On-screen Show (4:3)</PresentationFormat>
  <Paragraphs>48</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Athenaeum Staff – 1913-1914</vt:lpstr>
      <vt:lpstr>Athenaeum Staff – 1914-1915</vt:lpstr>
      <vt:lpstr>PowerPoint Presentation</vt:lpstr>
      <vt:lpstr>“The European War”</vt:lpstr>
      <vt:lpstr>PowerPoint Presentation</vt:lpstr>
      <vt:lpstr>PowerPoint Presentation</vt:lpstr>
      <vt:lpstr>PowerPoint Presentation</vt:lpstr>
      <vt:lpstr>“Truly, Acadia is at War”</vt:lpstr>
      <vt:lpstr>“Our Loss is the Empire’s Gain”</vt:lpstr>
      <vt:lpstr>PowerPoint Presentation</vt:lpstr>
      <vt:lpstr>Enlisted for “King and Country”, May 1915</vt:lpstr>
      <vt:lpstr>PowerPoint Presentation</vt:lpstr>
      <vt:lpstr>PowerPoint Presentation</vt:lpstr>
      <vt:lpstr>Athenaeum Staff – 1916-1917</vt:lpstr>
      <vt:lpstr>PowerPoint Presentation</vt:lpstr>
      <vt:lpstr>PowerPoint Presentation</vt:lpstr>
      <vt:lpstr>Athenaeum Staff - 1917-1918 </vt:lpstr>
      <vt:lpstr>Fostering a Wartime Campus Discourse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Loss is the Empire’s Gain”</dc:title>
  <dc:creator>Alex</dc:creator>
  <cp:lastModifiedBy>Windows User</cp:lastModifiedBy>
  <cp:revision>58</cp:revision>
  <dcterms:created xsi:type="dcterms:W3CDTF">2014-11-11T22:56:20Z</dcterms:created>
  <dcterms:modified xsi:type="dcterms:W3CDTF">2014-12-18T15:50:45Z</dcterms:modified>
</cp:coreProperties>
</file>